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8288000" cy="10287000"/>
  <p:notesSz cx="6858000" cy="9144000"/>
  <p:embeddedFontLst>
    <p:embeddedFont>
      <p:font typeface="HK Grotesk Light" charset="1" panose="00000400000000000000"/>
      <p:regular r:id="rId32"/>
    </p:embeddedFont>
    <p:embeddedFont>
      <p:font typeface="Clear Sans" charset="1" panose="020B0503030202020304"/>
      <p:regular r:id="rId33"/>
    </p:embeddedFont>
    <p:embeddedFont>
      <p:font typeface="Carlito" charset="1" panose="020F0502020204030204"/>
      <p:regular r:id="rId34"/>
    </p:embeddedFont>
    <p:embeddedFont>
      <p:font typeface="Carlito Bold" charset="1" panose="020F0502020204030204"/>
      <p:regular r:id="rId35"/>
    </p:embeddedFont>
    <p:embeddedFont>
      <p:font typeface="Times New Roman" charset="1" panose="02030502070405020303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../media/image25.png" Type="http://schemas.openxmlformats.org/officeDocument/2006/relationships/image"/><Relationship Id="rId4" Target="../media/image2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youtube.com/watch?v=Udqj5M0cmAA" TargetMode="External" Type="http://schemas.openxmlformats.org/officeDocument/2006/relationships/hyperlink"/><Relationship Id="rId3" Target="../media/image36.png" Type="http://schemas.openxmlformats.org/officeDocument/2006/relationships/image"/><Relationship Id="rId4" Target="../media/image37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png" Type="http://schemas.openxmlformats.org/officeDocument/2006/relationships/image"/><Relationship Id="rId4" Target="../media/image41.png" Type="http://schemas.openxmlformats.org/officeDocument/2006/relationships/image"/><Relationship Id="rId5" Target="https://www.youtube.com/watch?v=DEpFXkA2fl0" TargetMode="External" Type="http://schemas.openxmlformats.org/officeDocument/2006/relationships/hyperlink"/><Relationship Id="rId6" Target="https://www.klipartz.com/ru/sticker-png-iepot" TargetMode="External" Type="http://schemas.openxmlformats.org/officeDocument/2006/relationships/hyperlink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84070" y="1028700"/>
            <a:ext cx="5401437" cy="2133341"/>
          </a:xfrm>
          <a:custGeom>
            <a:avLst/>
            <a:gdLst/>
            <a:ahLst/>
            <a:cxnLst/>
            <a:rect r="r" b="b" t="t" l="l"/>
            <a:pathLst>
              <a:path h="2133341" w="5401437">
                <a:moveTo>
                  <a:pt x="0" y="0"/>
                </a:moveTo>
                <a:lnTo>
                  <a:pt x="5401437" y="0"/>
                </a:lnTo>
                <a:lnTo>
                  <a:pt x="5401437" y="2133341"/>
                </a:lnTo>
                <a:lnTo>
                  <a:pt x="0" y="21333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37803" y="4879194"/>
            <a:ext cx="14626393" cy="4361604"/>
            <a:chOff x="0" y="0"/>
            <a:chExt cx="19501857" cy="581547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392870"/>
              <a:ext cx="14614563" cy="53517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92"/>
                </a:lnSpc>
              </a:pPr>
              <a:r>
                <a:rPr lang="en-US" sz="7175" spc="-215">
                  <a:solidFill>
                    <a:srgbClr val="FFFFFF"/>
                  </a:solidFill>
                  <a:latin typeface="HK Grotesk Light"/>
                </a:rPr>
                <a:t>Методика преподавания обновленного содержания дисциплины "Математика"</a:t>
              </a:r>
            </a:p>
            <a:p>
              <a:pPr algn="ctr" marL="0" indent="0" lvl="0">
                <a:lnSpc>
                  <a:spcPts val="7892"/>
                </a:lnSpc>
                <a:spcBef>
                  <a:spcPct val="0"/>
                </a:spcBef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15163904" y="89871"/>
              <a:ext cx="4337952" cy="36953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25"/>
                </a:lnSpc>
              </a:pPr>
            </a:p>
            <a:p>
              <a:pPr algn="ctr">
                <a:lnSpc>
                  <a:spcPts val="2725"/>
                </a:lnSpc>
              </a:pPr>
              <a:r>
                <a:rPr lang="en-US" sz="2477" spc="247">
                  <a:solidFill>
                    <a:srgbClr val="FFFFFF"/>
                  </a:solidFill>
                  <a:latin typeface="Clear Sans"/>
                </a:rPr>
                <a:t>КАНДИДАТ ПЕДАГОГИЧЕСКИХ НАУК, ПРОФЕССОР КАЗНПУ ИМЕНИ АБАЯ</a:t>
              </a:r>
            </a:p>
            <a:p>
              <a:pPr algn="ctr">
                <a:lnSpc>
                  <a:spcPts val="2725"/>
                </a:lnSpc>
              </a:pPr>
              <a:r>
                <a:rPr lang="en-US" sz="2477" spc="247">
                  <a:solidFill>
                    <a:srgbClr val="FFFFFF"/>
                  </a:solidFill>
                  <a:latin typeface="Clear Sans"/>
                </a:rPr>
                <a:t>АКПАЕВА АСЕЛЬ БАКИРОВНА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3718381" y="242883"/>
            <a:ext cx="3670098" cy="4341750"/>
          </a:xfrm>
          <a:custGeom>
            <a:avLst/>
            <a:gdLst/>
            <a:ahLst/>
            <a:cxnLst/>
            <a:rect r="r" b="b" t="t" l="l"/>
            <a:pathLst>
              <a:path h="4341750" w="3670098">
                <a:moveTo>
                  <a:pt x="0" y="0"/>
                </a:moveTo>
                <a:lnTo>
                  <a:pt x="3670098" y="0"/>
                </a:lnTo>
                <a:lnTo>
                  <a:pt x="3670098" y="4341750"/>
                </a:lnTo>
                <a:lnTo>
                  <a:pt x="0" y="4341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D5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20102" y="502109"/>
            <a:ext cx="15590520" cy="1963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 spc="-137">
                <a:solidFill>
                  <a:srgbClr val="000000"/>
                </a:solidFill>
                <a:latin typeface="Carlito"/>
              </a:rPr>
              <a:t>Диаграммы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3200400" y="3494105"/>
            <a:ext cx="11581756" cy="6527007"/>
          </a:xfrm>
          <a:custGeom>
            <a:avLst/>
            <a:gdLst/>
            <a:ahLst/>
            <a:cxnLst/>
            <a:rect r="r" b="b" t="t" l="l"/>
            <a:pathLst>
              <a:path h="6527007" w="11581756">
                <a:moveTo>
                  <a:pt x="0" y="0"/>
                </a:moveTo>
                <a:lnTo>
                  <a:pt x="11581756" y="0"/>
                </a:lnTo>
                <a:lnTo>
                  <a:pt x="11581756" y="6527007"/>
                </a:lnTo>
                <a:lnTo>
                  <a:pt x="0" y="65270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146308" y="265887"/>
            <a:ext cx="11355754" cy="3133294"/>
          </a:xfrm>
          <a:custGeom>
            <a:avLst/>
            <a:gdLst/>
            <a:ahLst/>
            <a:cxnLst/>
            <a:rect r="r" b="b" t="t" l="l"/>
            <a:pathLst>
              <a:path h="3133294" w="11355754">
                <a:moveTo>
                  <a:pt x="0" y="0"/>
                </a:moveTo>
                <a:lnTo>
                  <a:pt x="11355754" y="0"/>
                </a:lnTo>
                <a:lnTo>
                  <a:pt x="11355754" y="3133294"/>
                </a:lnTo>
                <a:lnTo>
                  <a:pt x="0" y="31332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0386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14425" y="1524000"/>
            <a:ext cx="7667625" cy="6527007"/>
          </a:xfrm>
          <a:custGeom>
            <a:avLst/>
            <a:gdLst/>
            <a:ahLst/>
            <a:cxnLst/>
            <a:rect r="r" b="b" t="t" l="l"/>
            <a:pathLst>
              <a:path h="6527007" w="7667625">
                <a:moveTo>
                  <a:pt x="0" y="0"/>
                </a:moveTo>
                <a:lnTo>
                  <a:pt x="7667625" y="0"/>
                </a:lnTo>
                <a:lnTo>
                  <a:pt x="7667625" y="6527007"/>
                </a:lnTo>
                <a:lnTo>
                  <a:pt x="0" y="65270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" t="0" r="-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1314450"/>
            <a:ext cx="7572375" cy="7658100"/>
          </a:xfrm>
          <a:custGeom>
            <a:avLst/>
            <a:gdLst/>
            <a:ahLst/>
            <a:cxnLst/>
            <a:rect r="r" b="b" t="t" l="l"/>
            <a:pathLst>
              <a:path h="7658100" w="7572375">
                <a:moveTo>
                  <a:pt x="0" y="0"/>
                </a:moveTo>
                <a:lnTo>
                  <a:pt x="7572375" y="0"/>
                </a:lnTo>
                <a:lnTo>
                  <a:pt x="7572375" y="7658100"/>
                </a:lnTo>
                <a:lnTo>
                  <a:pt x="0" y="7658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642026" y="895238"/>
            <a:ext cx="10688337" cy="8844075"/>
          </a:xfrm>
          <a:custGeom>
            <a:avLst/>
            <a:gdLst/>
            <a:ahLst/>
            <a:cxnLst/>
            <a:rect r="r" b="b" t="t" l="l"/>
            <a:pathLst>
              <a:path h="8844075" w="10688337">
                <a:moveTo>
                  <a:pt x="0" y="0"/>
                </a:moveTo>
                <a:lnTo>
                  <a:pt x="10688336" y="0"/>
                </a:lnTo>
                <a:lnTo>
                  <a:pt x="10688336" y="8844074"/>
                </a:lnTo>
                <a:lnTo>
                  <a:pt x="0" y="88440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568960" y="5386386"/>
            <a:ext cx="5543508" cy="4043362"/>
          </a:xfrm>
          <a:custGeom>
            <a:avLst/>
            <a:gdLst/>
            <a:ahLst/>
            <a:cxnLst/>
            <a:rect r="r" b="b" t="t" l="l"/>
            <a:pathLst>
              <a:path h="4043362" w="5543508">
                <a:moveTo>
                  <a:pt x="0" y="0"/>
                </a:moveTo>
                <a:lnTo>
                  <a:pt x="5543508" y="0"/>
                </a:lnTo>
                <a:lnTo>
                  <a:pt x="5543508" y="4043362"/>
                </a:lnTo>
                <a:lnTo>
                  <a:pt x="0" y="40433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0364" y="428624"/>
            <a:ext cx="7082518" cy="4957762"/>
          </a:xfrm>
          <a:custGeom>
            <a:avLst/>
            <a:gdLst/>
            <a:ahLst/>
            <a:cxnLst/>
            <a:rect r="r" b="b" t="t" l="l"/>
            <a:pathLst>
              <a:path h="4957762" w="7082518">
                <a:moveTo>
                  <a:pt x="0" y="0"/>
                </a:moveTo>
                <a:lnTo>
                  <a:pt x="7082518" y="0"/>
                </a:lnTo>
                <a:lnTo>
                  <a:pt x="7082518" y="4957762"/>
                </a:lnTo>
                <a:lnTo>
                  <a:pt x="0" y="49577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33249" y="2536032"/>
            <a:ext cx="10232394" cy="6729412"/>
          </a:xfrm>
          <a:custGeom>
            <a:avLst/>
            <a:gdLst/>
            <a:ahLst/>
            <a:cxnLst/>
            <a:rect r="r" b="b" t="t" l="l"/>
            <a:pathLst>
              <a:path h="6729412" w="10232394">
                <a:moveTo>
                  <a:pt x="0" y="0"/>
                </a:moveTo>
                <a:lnTo>
                  <a:pt x="10232394" y="0"/>
                </a:lnTo>
                <a:lnTo>
                  <a:pt x="10232394" y="6729412"/>
                </a:lnTo>
                <a:lnTo>
                  <a:pt x="0" y="67294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48740" y="564832"/>
            <a:ext cx="15590520" cy="1925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>
                <a:solidFill>
                  <a:srgbClr val="FFFFFF"/>
                </a:solidFill>
                <a:latin typeface="Times New Roman"/>
              </a:rPr>
              <a:t>4.5.2.5   интерпретировать информацию, сравнивать и обобщать данные, строить графики движения, составлять чертеж к задачам на движение</a:t>
            </a:r>
          </a:p>
          <a:p>
            <a:pPr algn="l">
              <a:lnSpc>
                <a:spcPts val="3888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2971800" y="2536032"/>
            <a:ext cx="12948861" cy="6829425"/>
          </a:xfrm>
          <a:custGeom>
            <a:avLst/>
            <a:gdLst/>
            <a:ahLst/>
            <a:cxnLst/>
            <a:rect r="r" b="b" t="t" l="l"/>
            <a:pathLst>
              <a:path h="6829425" w="12948861">
                <a:moveTo>
                  <a:pt x="0" y="0"/>
                </a:moveTo>
                <a:lnTo>
                  <a:pt x="12948861" y="0"/>
                </a:lnTo>
                <a:lnTo>
                  <a:pt x="12948861" y="6829425"/>
                </a:lnTo>
                <a:lnTo>
                  <a:pt x="0" y="682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14388" y="200025"/>
            <a:ext cx="16659225" cy="9886950"/>
          </a:xfrm>
          <a:custGeom>
            <a:avLst/>
            <a:gdLst/>
            <a:ahLst/>
            <a:cxnLst/>
            <a:rect r="r" b="b" t="t" l="l"/>
            <a:pathLst>
              <a:path h="9886950" w="16659225">
                <a:moveTo>
                  <a:pt x="0" y="0"/>
                </a:moveTo>
                <a:lnTo>
                  <a:pt x="16659224" y="0"/>
                </a:lnTo>
                <a:lnTo>
                  <a:pt x="16659224" y="9886950"/>
                </a:lnTo>
                <a:lnTo>
                  <a:pt x="0" y="9886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02560" y="0"/>
            <a:ext cx="16082880" cy="10287000"/>
          </a:xfrm>
          <a:custGeom>
            <a:avLst/>
            <a:gdLst/>
            <a:ahLst/>
            <a:cxnLst/>
            <a:rect r="r" b="b" t="t" l="l"/>
            <a:pathLst>
              <a:path h="10287000" w="16082880">
                <a:moveTo>
                  <a:pt x="0" y="0"/>
                </a:moveTo>
                <a:lnTo>
                  <a:pt x="16082880" y="0"/>
                </a:lnTo>
                <a:lnTo>
                  <a:pt x="160828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994436"/>
            <a:ext cx="18288000" cy="6298128"/>
          </a:xfrm>
          <a:custGeom>
            <a:avLst/>
            <a:gdLst/>
            <a:ahLst/>
            <a:cxnLst/>
            <a:rect r="r" b="b" t="t" l="l"/>
            <a:pathLst>
              <a:path h="6298128" w="18288000">
                <a:moveTo>
                  <a:pt x="0" y="0"/>
                </a:moveTo>
                <a:lnTo>
                  <a:pt x="18288000" y="0"/>
                </a:lnTo>
                <a:lnTo>
                  <a:pt x="18288000" y="6298128"/>
                </a:lnTo>
                <a:lnTo>
                  <a:pt x="0" y="62981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26184" y="2100262"/>
            <a:ext cx="6567609" cy="6765131"/>
          </a:xfrm>
          <a:custGeom>
            <a:avLst/>
            <a:gdLst/>
            <a:ahLst/>
            <a:cxnLst/>
            <a:rect r="r" b="b" t="t" l="l"/>
            <a:pathLst>
              <a:path h="6765131" w="6567609">
                <a:moveTo>
                  <a:pt x="0" y="0"/>
                </a:moveTo>
                <a:lnTo>
                  <a:pt x="6567609" y="0"/>
                </a:lnTo>
                <a:lnTo>
                  <a:pt x="6567609" y="6765131"/>
                </a:lnTo>
                <a:lnTo>
                  <a:pt x="0" y="67651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36666" y="0"/>
            <a:ext cx="15614665" cy="10287000"/>
          </a:xfrm>
          <a:custGeom>
            <a:avLst/>
            <a:gdLst/>
            <a:ahLst/>
            <a:cxnLst/>
            <a:rect r="r" b="b" t="t" l="l"/>
            <a:pathLst>
              <a:path h="10287000" w="15614665">
                <a:moveTo>
                  <a:pt x="0" y="0"/>
                </a:moveTo>
                <a:lnTo>
                  <a:pt x="15614666" y="0"/>
                </a:lnTo>
                <a:lnTo>
                  <a:pt x="1561466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516314" y="7964163"/>
            <a:ext cx="8171326" cy="1095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9"/>
              </a:lnSpc>
              <a:spcBef>
                <a:spcPct val="0"/>
              </a:spcBef>
            </a:pPr>
            <a:r>
              <a:rPr lang="en-US" sz="3399" spc="-15">
                <a:solidFill>
                  <a:srgbClr val="FFFFFF"/>
                </a:solidFill>
                <a:latin typeface="Carlito"/>
              </a:rPr>
              <a:t>Трудности и пути их преодоления в разделе </a:t>
            </a:r>
          </a:p>
          <a:p>
            <a:pPr algn="ctr">
              <a:lnSpc>
                <a:spcPts val="4079"/>
              </a:lnSpc>
              <a:spcBef>
                <a:spcPct val="0"/>
              </a:spcBef>
            </a:pPr>
            <a:r>
              <a:rPr lang="en-US" sz="3399" spc="-15">
                <a:solidFill>
                  <a:srgbClr val="FFFFFF"/>
                </a:solidFill>
                <a:latin typeface="Carlito"/>
              </a:rPr>
              <a:t>МАТЕМАТИЧЕСКИЙ ЯЗЫК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272615" y="3905581"/>
            <a:ext cx="11742770" cy="2952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9"/>
              </a:lnSpc>
              <a:spcBef>
                <a:spcPct val="0"/>
              </a:spcBef>
            </a:pPr>
            <a:r>
              <a:rPr lang="en-US" sz="4699" spc="-21">
                <a:solidFill>
                  <a:srgbClr val="FFFFFF"/>
                </a:solidFill>
                <a:latin typeface="Carlito"/>
              </a:rPr>
              <a:t>Технология изучения материалов содержательно-методической линии «Математическое моделирование» Математический язык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93006" y="992981"/>
            <a:ext cx="15901988" cy="8301038"/>
          </a:xfrm>
          <a:custGeom>
            <a:avLst/>
            <a:gdLst/>
            <a:ahLst/>
            <a:cxnLst/>
            <a:rect r="r" b="b" t="t" l="l"/>
            <a:pathLst>
              <a:path h="8301038" w="15901988">
                <a:moveTo>
                  <a:pt x="0" y="0"/>
                </a:moveTo>
                <a:lnTo>
                  <a:pt x="15901987" y="0"/>
                </a:lnTo>
                <a:lnTo>
                  <a:pt x="15901987" y="8301037"/>
                </a:lnTo>
                <a:lnTo>
                  <a:pt x="0" y="8301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48740" y="485816"/>
            <a:ext cx="15590520" cy="2026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>
                <a:solidFill>
                  <a:srgbClr val="FEFEFE"/>
                </a:solidFill>
                <a:latin typeface="Times New Roman"/>
              </a:rPr>
              <a:t>4.5.2.5   интерпретировать информацию, сравнивать и обобщать данные, строить графики движения,</a:t>
            </a:r>
            <a:r>
              <a:rPr lang="en-US" sz="360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/>
              </a:rPr>
              <a:t>составлять чертеж к задачам на движение</a:t>
            </a:r>
          </a:p>
          <a:p>
            <a:pPr algn="l">
              <a:lnSpc>
                <a:spcPts val="3888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3419667" y="2738438"/>
            <a:ext cx="11448666" cy="6527007"/>
          </a:xfrm>
          <a:custGeom>
            <a:avLst/>
            <a:gdLst/>
            <a:ahLst/>
            <a:cxnLst/>
            <a:rect r="r" b="b" t="t" l="l"/>
            <a:pathLst>
              <a:path h="6527007" w="11448666">
                <a:moveTo>
                  <a:pt x="0" y="0"/>
                </a:moveTo>
                <a:lnTo>
                  <a:pt x="11448666" y="0"/>
                </a:lnTo>
                <a:lnTo>
                  <a:pt x="11448666" y="6527006"/>
                </a:lnTo>
                <a:lnTo>
                  <a:pt x="0" y="65270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9D1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80068" y="9765190"/>
            <a:ext cx="10265058" cy="880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spc="-74" u="sng">
                <a:solidFill>
                  <a:srgbClr val="0563C1"/>
                </a:solidFill>
                <a:latin typeface="Carlito"/>
                <a:hlinkClick r:id="rId2" tooltip="https://www.youtube.com/watch?v=Udqj5M0cmAA"/>
              </a:rPr>
              <a:t>https://www.youtube.com/watch?v=Udqj5M0cmAA</a:t>
            </a:r>
          </a:p>
          <a:p>
            <a:pPr algn="l">
              <a:lnSpc>
                <a:spcPts val="3888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046347" y="2202721"/>
            <a:ext cx="3764017" cy="2524605"/>
          </a:xfrm>
          <a:custGeom>
            <a:avLst/>
            <a:gdLst/>
            <a:ahLst/>
            <a:cxnLst/>
            <a:rect r="r" b="b" t="t" l="l"/>
            <a:pathLst>
              <a:path h="2524605" w="3764017">
                <a:moveTo>
                  <a:pt x="0" y="0"/>
                </a:moveTo>
                <a:lnTo>
                  <a:pt x="3764016" y="0"/>
                </a:lnTo>
                <a:lnTo>
                  <a:pt x="3764016" y="2524606"/>
                </a:lnTo>
                <a:lnTo>
                  <a:pt x="0" y="2524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57300" y="547689"/>
            <a:ext cx="15773400" cy="1466850"/>
            <a:chOff x="0" y="0"/>
            <a:chExt cx="21031200" cy="1955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031200" cy="1955800"/>
            </a:xfrm>
            <a:custGeom>
              <a:avLst/>
              <a:gdLst/>
              <a:ahLst/>
              <a:cxnLst/>
              <a:rect r="r" b="b" t="t" l="l"/>
              <a:pathLst>
                <a:path h="1955800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1955800"/>
                  </a:lnTo>
                  <a:lnTo>
                    <a:pt x="0" y="1955800"/>
                  </a:lnTo>
                  <a:close/>
                </a:path>
              </a:pathLst>
            </a:custGeom>
            <a:solidFill>
              <a:srgbClr val="A9D18E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21031200" cy="2012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32"/>
                </a:lnSpc>
              </a:pPr>
            </a:p>
            <a:p>
              <a:pPr algn="ctr">
                <a:lnSpc>
                  <a:spcPts val="5832"/>
                </a:lnSpc>
              </a:pPr>
              <a:r>
                <a:rPr lang="en-US" sz="5400" spc="-112">
                  <a:solidFill>
                    <a:srgbClr val="000000"/>
                  </a:solidFill>
                  <a:latin typeface="Carlito"/>
                </a:rPr>
                <a:t>Идеи для интерактивных дидактических материалов</a:t>
              </a:r>
            </a:p>
            <a:p>
              <a:pPr algn="ctr">
                <a:lnSpc>
                  <a:spcPts val="5832"/>
                </a:lnSpc>
              </a:pPr>
            </a:p>
            <a:p>
              <a:pPr algn="ctr">
                <a:lnSpc>
                  <a:spcPts val="5832"/>
                </a:lnSpc>
              </a:pP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35146" y="391320"/>
            <a:ext cx="14630400" cy="1056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8D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48740" y="564834"/>
            <a:ext cx="15590520" cy="1403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4"/>
              </a:lnSpc>
            </a:pPr>
            <a:r>
              <a:rPr lang="en-US" sz="4800" spc="-99">
                <a:solidFill>
                  <a:srgbClr val="000000"/>
                </a:solidFill>
                <a:latin typeface="Carlito"/>
              </a:rPr>
              <a:t>Идеи для интерактивных дидактических материалов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4122516" y="2136059"/>
            <a:ext cx="8299893" cy="6955780"/>
          </a:xfrm>
          <a:custGeom>
            <a:avLst/>
            <a:gdLst/>
            <a:ahLst/>
            <a:cxnLst/>
            <a:rect r="r" b="b" t="t" l="l"/>
            <a:pathLst>
              <a:path h="6955780" w="8299893">
                <a:moveTo>
                  <a:pt x="0" y="0"/>
                </a:moveTo>
                <a:lnTo>
                  <a:pt x="8299893" y="0"/>
                </a:lnTo>
                <a:lnTo>
                  <a:pt x="8299893" y="6955780"/>
                </a:lnTo>
                <a:lnTo>
                  <a:pt x="0" y="69557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rot="-2778713">
            <a:off x="7153356" y="6198394"/>
            <a:ext cx="1323812" cy="0"/>
          </a:xfrm>
          <a:prstGeom prst="line">
            <a:avLst/>
          </a:prstGeom>
          <a:ln cap="rnd" w="28575">
            <a:solidFill>
              <a:srgbClr val="4472C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-2674152">
            <a:off x="8022089" y="5305425"/>
            <a:ext cx="1343709" cy="0"/>
          </a:xfrm>
          <a:prstGeom prst="line">
            <a:avLst/>
          </a:prstGeom>
          <a:ln cap="rnd" w="28575">
            <a:solidFill>
              <a:srgbClr val="00B05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137436">
            <a:off x="9122140" y="4862512"/>
            <a:ext cx="1072419" cy="0"/>
          </a:xfrm>
          <a:prstGeom prst="line">
            <a:avLst/>
          </a:prstGeom>
          <a:ln cap="rnd" w="19050">
            <a:solidFill>
              <a:srgbClr val="4472C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4266834">
            <a:off x="9173926" y="6191250"/>
            <a:ext cx="2869085" cy="0"/>
          </a:xfrm>
          <a:prstGeom prst="line">
            <a:avLst/>
          </a:prstGeom>
          <a:ln cap="rnd" w="28575">
            <a:solidFill>
              <a:srgbClr val="00B05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12937285" y="8572131"/>
            <a:ext cx="4669340" cy="519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-12">
                <a:solidFill>
                  <a:srgbClr val="000000"/>
                </a:solidFill>
                <a:latin typeface="Carlito"/>
              </a:rPr>
              <a:t>Анимация графиков</a:t>
            </a:r>
          </a:p>
        </p:txBody>
      </p:sp>
      <p:sp>
        <p:nvSpPr>
          <p:cNvPr name="AutoShape 9" id="9"/>
          <p:cNvSpPr/>
          <p:nvPr/>
        </p:nvSpPr>
        <p:spPr>
          <a:xfrm rot="-3650584">
            <a:off x="5560921" y="6191250"/>
            <a:ext cx="3108508" cy="0"/>
          </a:xfrm>
          <a:prstGeom prst="line">
            <a:avLst/>
          </a:prstGeom>
          <a:ln cap="rnd" w="28575">
            <a:solidFill>
              <a:srgbClr val="ED7D3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-1455986">
            <a:off x="7699637" y="4353266"/>
            <a:ext cx="2617263" cy="0"/>
          </a:xfrm>
          <a:prstGeom prst="line">
            <a:avLst/>
          </a:prstGeom>
          <a:ln cap="rnd" w="28575">
            <a:solidFill>
              <a:srgbClr val="00B05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6C2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48740" y="555309"/>
            <a:ext cx="15590520" cy="1413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65"/>
              </a:lnSpc>
            </a:pPr>
          </a:p>
          <a:p>
            <a:pPr algn="ctr">
              <a:lnSpc>
                <a:spcPts val="4665"/>
              </a:lnSpc>
            </a:pPr>
            <a:r>
              <a:rPr lang="en-US" sz="4320" spc="-89">
                <a:solidFill>
                  <a:srgbClr val="000000"/>
                </a:solidFill>
                <a:latin typeface="Carlito"/>
              </a:rPr>
              <a:t>Идеи для интерактивных дидактических материалов</a:t>
            </a:r>
          </a:p>
          <a:p>
            <a:pPr algn="ctr">
              <a:lnSpc>
                <a:spcPts val="4665"/>
              </a:lnSpc>
            </a:pPr>
          </a:p>
          <a:p>
            <a:pPr algn="ctr">
              <a:lnSpc>
                <a:spcPts val="4665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2819891" y="2371817"/>
            <a:ext cx="11070140" cy="779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spc="-18">
                <a:solidFill>
                  <a:srgbClr val="000000"/>
                </a:solidFill>
                <a:latin typeface="Carlito"/>
              </a:rPr>
              <a:t>Найди среди монет номинал 10 центов США</a:t>
            </a:r>
          </a:p>
        </p:txBody>
      </p:sp>
      <p:sp>
        <p:nvSpPr>
          <p:cNvPr name="Freeform 4" id="4" descr="https://upload.wikimedia.org/wikipedia/commons/thumb/8/85/2005_Half_Dollar_Rev_Unc_P.png/800px-2005_Half_Dollar_Rev_Unc_P.png"/>
          <p:cNvSpPr/>
          <p:nvPr/>
        </p:nvSpPr>
        <p:spPr>
          <a:xfrm flipH="false" flipV="false" rot="0">
            <a:off x="2154280" y="4640402"/>
            <a:ext cx="2206537" cy="2187297"/>
          </a:xfrm>
          <a:custGeom>
            <a:avLst/>
            <a:gdLst/>
            <a:ahLst/>
            <a:cxnLst/>
            <a:rect r="r" b="b" t="t" l="l"/>
            <a:pathLst>
              <a:path h="2187297" w="2206537">
                <a:moveTo>
                  <a:pt x="0" y="0"/>
                </a:moveTo>
                <a:lnTo>
                  <a:pt x="2206538" y="0"/>
                </a:lnTo>
                <a:lnTo>
                  <a:pt x="2206538" y="2187296"/>
                </a:lnTo>
                <a:lnTo>
                  <a:pt x="0" y="21872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3" b="0"/>
            </a:stretch>
          </a:blipFill>
        </p:spPr>
      </p:sp>
      <p:sp>
        <p:nvSpPr>
          <p:cNvPr name="Freeform 5" id="5" descr="https://upload.wikimedia.org/wikipedia/commons/thumb/5/5c/2005_Dime_Rev_Unc_P.png/800px-2005_Dime_Rev_Unc_P.png"/>
          <p:cNvSpPr/>
          <p:nvPr/>
        </p:nvSpPr>
        <p:spPr>
          <a:xfrm flipH="false" flipV="false" rot="0">
            <a:off x="12706750" y="4838700"/>
            <a:ext cx="2206537" cy="2187297"/>
          </a:xfrm>
          <a:custGeom>
            <a:avLst/>
            <a:gdLst/>
            <a:ahLst/>
            <a:cxnLst/>
            <a:rect r="r" b="b" t="t" l="l"/>
            <a:pathLst>
              <a:path h="2187297" w="2206537">
                <a:moveTo>
                  <a:pt x="0" y="0"/>
                </a:moveTo>
                <a:lnTo>
                  <a:pt x="2206538" y="0"/>
                </a:lnTo>
                <a:lnTo>
                  <a:pt x="2206538" y="2187297"/>
                </a:lnTo>
                <a:lnTo>
                  <a:pt x="0" y="21872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3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926430" y="4819458"/>
            <a:ext cx="2206539" cy="2206539"/>
          </a:xfrm>
          <a:custGeom>
            <a:avLst/>
            <a:gdLst/>
            <a:ahLst/>
            <a:cxnLst/>
            <a:rect r="r" b="b" t="t" l="l"/>
            <a:pathLst>
              <a:path h="2206539" w="2206539">
                <a:moveTo>
                  <a:pt x="0" y="0"/>
                </a:moveTo>
                <a:lnTo>
                  <a:pt x="2206540" y="0"/>
                </a:lnTo>
                <a:lnTo>
                  <a:pt x="2206540" y="2206539"/>
                </a:lnTo>
                <a:lnTo>
                  <a:pt x="0" y="22065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2921615" y="9218295"/>
            <a:ext cx="4503420" cy="519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-12">
                <a:solidFill>
                  <a:srgbClr val="000000"/>
                </a:solidFill>
                <a:latin typeface="Carlito"/>
              </a:rPr>
              <a:t>Триггеры в презентации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977514" y="8594511"/>
            <a:ext cx="9125424" cy="1350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</a:p>
          <a:p>
            <a:pPr algn="l">
              <a:lnSpc>
                <a:spcPts val="3240"/>
              </a:lnSpc>
            </a:pPr>
            <a:r>
              <a:rPr lang="en-US" sz="2700" spc="-12" u="sng">
                <a:solidFill>
                  <a:srgbClr val="0563C1"/>
                </a:solidFill>
                <a:latin typeface="Carlito"/>
                <a:hlinkClick r:id="rId5" tooltip="https://www.youtube.com/watch?v=DEpFXkA2fl0"/>
              </a:rPr>
              <a:t>https://www.youtube.com/watch?v=DEpFXkA2fl0</a:t>
            </a:r>
          </a:p>
          <a:p>
            <a:pPr algn="l">
              <a:lnSpc>
                <a:spcPts val="324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2977514" y="9623882"/>
            <a:ext cx="9125424" cy="935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-12" u="sng">
                <a:solidFill>
                  <a:srgbClr val="0563C1"/>
                </a:solidFill>
                <a:latin typeface="Carlito"/>
                <a:hlinkClick r:id="rId6" tooltip="https://www.klipartz.com/ru/sticker-png-iepot"/>
              </a:rPr>
              <a:t>https://www.klipartz.com/ru/sticker-png-iepot</a:t>
            </a:r>
          </a:p>
          <a:p>
            <a:pPr algn="l">
              <a:lnSpc>
                <a:spcPts val="3240"/>
              </a:lnSpc>
            </a:pP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>
  <p:cSld>
    <p:bg>
      <p:bgPr>
        <a:solidFill>
          <a:srgbClr val="E2E2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48740" y="526732"/>
            <a:ext cx="15590520" cy="1963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6600" spc="-137">
                <a:solidFill>
                  <a:srgbClr val="000000"/>
                </a:solidFill>
                <a:latin typeface="Carlito"/>
              </a:rPr>
              <a:t>Устные вопросы по лекции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48740" y="2746058"/>
            <a:ext cx="15590520" cy="6473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60095" indent="-380048" lvl="1">
              <a:lnSpc>
                <a:spcPts val="4536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Times New Roman"/>
              </a:rPr>
              <a:t>Ответить на вопрос: виды графиков движения, их отличие от чертежей к задачам на движение </a:t>
            </a:r>
          </a:p>
          <a:p>
            <a:pPr algn="l" marL="760095" indent="-380048" lvl="1">
              <a:lnSpc>
                <a:spcPts val="4536"/>
              </a:lnSpc>
            </a:pPr>
          </a:p>
          <a:p>
            <a:pPr algn="l" marL="760095" indent="-380048" lvl="1">
              <a:lnSpc>
                <a:spcPts val="4536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Times New Roman"/>
              </a:rPr>
              <a:t>Предложите интерактивные материалы для изучения темы: графики, диаграммы, чертежи</a:t>
            </a:r>
          </a:p>
          <a:p>
            <a:pPr algn="l" marL="760095" indent="-380048" lvl="1">
              <a:lnSpc>
                <a:spcPts val="4536"/>
              </a:lnSpc>
            </a:pP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84070" y="1028700"/>
            <a:ext cx="5401437" cy="2133341"/>
          </a:xfrm>
          <a:custGeom>
            <a:avLst/>
            <a:gdLst/>
            <a:ahLst/>
            <a:cxnLst/>
            <a:rect r="r" b="b" t="t" l="l"/>
            <a:pathLst>
              <a:path h="2133341" w="5401437">
                <a:moveTo>
                  <a:pt x="0" y="0"/>
                </a:moveTo>
                <a:lnTo>
                  <a:pt x="5401437" y="0"/>
                </a:lnTo>
                <a:lnTo>
                  <a:pt x="5401437" y="2133341"/>
                </a:lnTo>
                <a:lnTo>
                  <a:pt x="0" y="21333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37803" y="4879194"/>
            <a:ext cx="14626393" cy="4361604"/>
            <a:chOff x="0" y="0"/>
            <a:chExt cx="19501857" cy="581547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392870"/>
              <a:ext cx="14614563" cy="53517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92"/>
                </a:lnSpc>
              </a:pPr>
              <a:r>
                <a:rPr lang="en-US" sz="7175" spc="-215">
                  <a:solidFill>
                    <a:srgbClr val="FFFFFF"/>
                  </a:solidFill>
                  <a:latin typeface="HK Grotesk Light"/>
                </a:rPr>
                <a:t>Методика преподавания обновленного содержания дисциплины "Математика"</a:t>
              </a:r>
            </a:p>
            <a:p>
              <a:pPr algn="ctr" marL="0" indent="0" lvl="0">
                <a:lnSpc>
                  <a:spcPts val="7892"/>
                </a:lnSpc>
                <a:spcBef>
                  <a:spcPct val="0"/>
                </a:spcBef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15163904" y="89871"/>
              <a:ext cx="4337952" cy="36953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25"/>
                </a:lnSpc>
              </a:pPr>
            </a:p>
            <a:p>
              <a:pPr algn="ctr">
                <a:lnSpc>
                  <a:spcPts val="2725"/>
                </a:lnSpc>
              </a:pPr>
              <a:r>
                <a:rPr lang="en-US" sz="2477" spc="247">
                  <a:solidFill>
                    <a:srgbClr val="FFFFFF"/>
                  </a:solidFill>
                  <a:latin typeface="Clear Sans"/>
                </a:rPr>
                <a:t>КАНДИДАТ ПЕДАГОГИЧЕСКИХ НАУК, ПРОФЕССОР КАЗНПУ ИМЕНИ АБАЯ</a:t>
              </a:r>
            </a:p>
            <a:p>
              <a:pPr algn="ctr">
                <a:lnSpc>
                  <a:spcPts val="2725"/>
                </a:lnSpc>
              </a:pPr>
              <a:r>
                <a:rPr lang="en-US" sz="2477" spc="247">
                  <a:solidFill>
                    <a:srgbClr val="FFFFFF"/>
                  </a:solidFill>
                  <a:latin typeface="Clear Sans"/>
                </a:rPr>
                <a:t>АКПАЕВА АСЕЛЬ БАКИРОВНА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3718381" y="242883"/>
            <a:ext cx="3670098" cy="4341750"/>
          </a:xfrm>
          <a:custGeom>
            <a:avLst/>
            <a:gdLst/>
            <a:ahLst/>
            <a:cxnLst/>
            <a:rect r="r" b="b" t="t" l="l"/>
            <a:pathLst>
              <a:path h="4341750" w="3670098">
                <a:moveTo>
                  <a:pt x="0" y="0"/>
                </a:moveTo>
                <a:lnTo>
                  <a:pt x="3670098" y="0"/>
                </a:lnTo>
                <a:lnTo>
                  <a:pt x="3670098" y="4341750"/>
                </a:lnTo>
                <a:lnTo>
                  <a:pt x="0" y="4341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738940" y="1498210"/>
            <a:ext cx="11839221" cy="7290579"/>
          </a:xfrm>
          <a:custGeom>
            <a:avLst/>
            <a:gdLst/>
            <a:ahLst/>
            <a:cxnLst/>
            <a:rect r="r" b="b" t="t" l="l"/>
            <a:pathLst>
              <a:path h="7290579" w="11839221">
                <a:moveTo>
                  <a:pt x="0" y="0"/>
                </a:moveTo>
                <a:lnTo>
                  <a:pt x="11839221" y="0"/>
                </a:lnTo>
                <a:lnTo>
                  <a:pt x="11839221" y="7290580"/>
                </a:lnTo>
                <a:lnTo>
                  <a:pt x="0" y="7290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42863" y="6391504"/>
            <a:ext cx="10667855" cy="2992664"/>
          </a:xfrm>
          <a:custGeom>
            <a:avLst/>
            <a:gdLst/>
            <a:ahLst/>
            <a:cxnLst/>
            <a:rect r="r" b="b" t="t" l="l"/>
            <a:pathLst>
              <a:path h="2992664" w="10667855">
                <a:moveTo>
                  <a:pt x="0" y="0"/>
                </a:moveTo>
                <a:lnTo>
                  <a:pt x="10667855" y="0"/>
                </a:lnTo>
                <a:lnTo>
                  <a:pt x="10667855" y="2992664"/>
                </a:lnTo>
                <a:lnTo>
                  <a:pt x="0" y="29926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42863" y="358517"/>
            <a:ext cx="10667855" cy="6032988"/>
          </a:xfrm>
          <a:custGeom>
            <a:avLst/>
            <a:gdLst/>
            <a:ahLst/>
            <a:cxnLst/>
            <a:rect r="r" b="b" t="t" l="l"/>
            <a:pathLst>
              <a:path h="6032988" w="10667855">
                <a:moveTo>
                  <a:pt x="0" y="0"/>
                </a:moveTo>
                <a:lnTo>
                  <a:pt x="10667855" y="0"/>
                </a:lnTo>
                <a:lnTo>
                  <a:pt x="10667855" y="6032987"/>
                </a:lnTo>
                <a:lnTo>
                  <a:pt x="0" y="60329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260516" y="2874266"/>
            <a:ext cx="10034450" cy="2010771"/>
          </a:xfrm>
          <a:custGeom>
            <a:avLst/>
            <a:gdLst/>
            <a:ahLst/>
            <a:cxnLst/>
            <a:rect r="r" b="b" t="t" l="l"/>
            <a:pathLst>
              <a:path h="2010771" w="10034450">
                <a:moveTo>
                  <a:pt x="0" y="0"/>
                </a:moveTo>
                <a:lnTo>
                  <a:pt x="10034449" y="0"/>
                </a:lnTo>
                <a:lnTo>
                  <a:pt x="10034449" y="2010771"/>
                </a:lnTo>
                <a:lnTo>
                  <a:pt x="0" y="2010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202" r="0" b="-220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11504" y="5310929"/>
            <a:ext cx="10477164" cy="4583082"/>
          </a:xfrm>
          <a:custGeom>
            <a:avLst/>
            <a:gdLst/>
            <a:ahLst/>
            <a:cxnLst/>
            <a:rect r="r" b="b" t="t" l="l"/>
            <a:pathLst>
              <a:path h="4583082" w="10477164">
                <a:moveTo>
                  <a:pt x="0" y="0"/>
                </a:moveTo>
                <a:lnTo>
                  <a:pt x="10477164" y="0"/>
                </a:lnTo>
                <a:lnTo>
                  <a:pt x="10477164" y="4583082"/>
                </a:lnTo>
                <a:lnTo>
                  <a:pt x="0" y="45830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239796" y="3383473"/>
            <a:ext cx="3705552" cy="93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-12">
                <a:solidFill>
                  <a:srgbClr val="FFFFFF"/>
                </a:solidFill>
                <a:latin typeface="Carlito"/>
              </a:rPr>
              <a:t>Модель числа. Предметная.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712720" y="978145"/>
            <a:ext cx="14706600" cy="601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26"/>
              </a:lnSpc>
            </a:pPr>
            <a:r>
              <a:rPr lang="en-US" sz="2700" spc="-12">
                <a:solidFill>
                  <a:srgbClr val="FFFFFF"/>
                </a:solidFill>
                <a:latin typeface="Carlito Bold"/>
              </a:rPr>
              <a:t>2.5.2.1  строить графические модели двузначных чисел, использовать таблицу разрядов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Закрепление сложения и вычитания трехзначных чисел"/>
          <p:cNvSpPr/>
          <p:nvPr/>
        </p:nvSpPr>
        <p:spPr>
          <a:xfrm flipH="false" flipV="false" rot="0">
            <a:off x="213362" y="214026"/>
            <a:ext cx="7702194" cy="5622894"/>
          </a:xfrm>
          <a:custGeom>
            <a:avLst/>
            <a:gdLst/>
            <a:ahLst/>
            <a:cxnLst/>
            <a:rect r="r" b="b" t="t" l="l"/>
            <a:pathLst>
              <a:path h="5622894" w="7702194">
                <a:moveTo>
                  <a:pt x="0" y="0"/>
                </a:moveTo>
                <a:lnTo>
                  <a:pt x="7702193" y="0"/>
                </a:lnTo>
                <a:lnTo>
                  <a:pt x="7702193" y="5622894"/>
                </a:lnTo>
                <a:lnTo>
                  <a:pt x="0" y="5622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265918" y="381668"/>
            <a:ext cx="7702196" cy="5668953"/>
          </a:xfrm>
          <a:custGeom>
            <a:avLst/>
            <a:gdLst/>
            <a:ahLst/>
            <a:cxnLst/>
            <a:rect r="r" b="b" t="t" l="l"/>
            <a:pathLst>
              <a:path h="5668953" w="7702196">
                <a:moveTo>
                  <a:pt x="0" y="0"/>
                </a:moveTo>
                <a:lnTo>
                  <a:pt x="7702196" y="0"/>
                </a:lnTo>
                <a:lnTo>
                  <a:pt x="7702196" y="5668952"/>
                </a:lnTo>
                <a:lnTo>
                  <a:pt x="0" y="5668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429276" y="7002192"/>
            <a:ext cx="11003004" cy="2509458"/>
          </a:xfrm>
          <a:custGeom>
            <a:avLst/>
            <a:gdLst/>
            <a:ahLst/>
            <a:cxnLst/>
            <a:rect r="r" b="b" t="t" l="l"/>
            <a:pathLst>
              <a:path h="2509458" w="11003004">
                <a:moveTo>
                  <a:pt x="0" y="0"/>
                </a:moveTo>
                <a:lnTo>
                  <a:pt x="11003004" y="0"/>
                </a:lnTo>
                <a:lnTo>
                  <a:pt x="11003004" y="2509458"/>
                </a:lnTo>
                <a:lnTo>
                  <a:pt x="0" y="25094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48740" y="526732"/>
            <a:ext cx="15590520" cy="1039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6600" spc="-137">
                <a:solidFill>
                  <a:srgbClr val="FEFEFE"/>
                </a:solidFill>
                <a:latin typeface="Carlito"/>
              </a:rPr>
              <a:t>Математический язык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266808" y="1552440"/>
            <a:ext cx="15590520" cy="1077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31532" indent="-415766" lvl="1">
              <a:lnSpc>
                <a:spcPts val="3726"/>
              </a:lnSpc>
              <a:buFont typeface="Arial"/>
              <a:buChar char="•"/>
            </a:pPr>
            <a:r>
              <a:rPr lang="en-US" sz="2700">
                <a:solidFill>
                  <a:srgbClr val="FEFEFE"/>
                </a:solidFill>
                <a:latin typeface="Times New Roman"/>
              </a:rPr>
              <a:t>3.5.2.5    проводить сбор данных, систематизировать, проводить сравнение, используя  диаграммы, пиктограммы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122057" y="2885820"/>
            <a:ext cx="4267856" cy="7088979"/>
          </a:xfrm>
          <a:custGeom>
            <a:avLst/>
            <a:gdLst/>
            <a:ahLst/>
            <a:cxnLst/>
            <a:rect r="r" b="b" t="t" l="l"/>
            <a:pathLst>
              <a:path h="7088979" w="4267856">
                <a:moveTo>
                  <a:pt x="0" y="0"/>
                </a:moveTo>
                <a:lnTo>
                  <a:pt x="4267856" y="0"/>
                </a:lnTo>
                <a:lnTo>
                  <a:pt x="4267856" y="7088979"/>
                </a:lnTo>
                <a:lnTo>
                  <a:pt x="0" y="7088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754947" y="2484056"/>
            <a:ext cx="5307121" cy="5318889"/>
          </a:xfrm>
          <a:custGeom>
            <a:avLst/>
            <a:gdLst/>
            <a:ahLst/>
            <a:cxnLst/>
            <a:rect r="r" b="b" t="t" l="l"/>
            <a:pathLst>
              <a:path h="5318889" w="5307121">
                <a:moveTo>
                  <a:pt x="0" y="0"/>
                </a:moveTo>
                <a:lnTo>
                  <a:pt x="5307121" y="0"/>
                </a:lnTo>
                <a:lnTo>
                  <a:pt x="5307121" y="5318888"/>
                </a:lnTo>
                <a:lnTo>
                  <a:pt x="0" y="53188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805144" y="6430310"/>
            <a:ext cx="6143625" cy="3771900"/>
          </a:xfrm>
          <a:custGeom>
            <a:avLst/>
            <a:gdLst/>
            <a:ahLst/>
            <a:cxnLst/>
            <a:rect r="r" b="b" t="t" l="l"/>
            <a:pathLst>
              <a:path h="3771900" w="6143625">
                <a:moveTo>
                  <a:pt x="0" y="0"/>
                </a:moveTo>
                <a:lnTo>
                  <a:pt x="6143624" y="0"/>
                </a:lnTo>
                <a:lnTo>
                  <a:pt x="6143624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225934" y="2115598"/>
            <a:ext cx="5166608" cy="4211908"/>
          </a:xfrm>
          <a:custGeom>
            <a:avLst/>
            <a:gdLst/>
            <a:ahLst/>
            <a:cxnLst/>
            <a:rect r="r" b="b" t="t" l="l"/>
            <a:pathLst>
              <a:path h="4211908" w="5166608">
                <a:moveTo>
                  <a:pt x="0" y="0"/>
                </a:moveTo>
                <a:lnTo>
                  <a:pt x="5166608" y="0"/>
                </a:lnTo>
                <a:lnTo>
                  <a:pt x="5166608" y="4211909"/>
                </a:lnTo>
                <a:lnTo>
                  <a:pt x="0" y="42119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069144" y="2175502"/>
            <a:ext cx="2701077" cy="4674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EFEFE"/>
                </a:solidFill>
                <a:latin typeface="Times New Roman"/>
              </a:rPr>
              <a:t>4.5.2.5   интерпретировать информацию, сравнивать и обобщать данные, строить графики движения, составлять чертеж к задачам на движение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86125" y="1350168"/>
            <a:ext cx="11715750" cy="7586662"/>
          </a:xfrm>
          <a:custGeom>
            <a:avLst/>
            <a:gdLst/>
            <a:ahLst/>
            <a:cxnLst/>
            <a:rect r="r" b="b" t="t" l="l"/>
            <a:pathLst>
              <a:path h="7586662" w="11715750">
                <a:moveTo>
                  <a:pt x="0" y="0"/>
                </a:moveTo>
                <a:lnTo>
                  <a:pt x="11715750" y="0"/>
                </a:lnTo>
                <a:lnTo>
                  <a:pt x="11715750" y="7586662"/>
                </a:lnTo>
                <a:lnTo>
                  <a:pt x="0" y="75866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C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Как Льюис Кэрролл анализировал булочки — графическая логическая игра"/>
          <p:cNvSpPr/>
          <p:nvPr/>
        </p:nvSpPr>
        <p:spPr>
          <a:xfrm flipH="false" flipV="false" rot="0">
            <a:off x="8396015" y="4472632"/>
            <a:ext cx="7872412" cy="5565285"/>
          </a:xfrm>
          <a:custGeom>
            <a:avLst/>
            <a:gdLst/>
            <a:ahLst/>
            <a:cxnLst/>
            <a:rect r="r" b="b" t="t" l="l"/>
            <a:pathLst>
              <a:path h="5565285" w="7872412">
                <a:moveTo>
                  <a:pt x="0" y="0"/>
                </a:moveTo>
                <a:lnTo>
                  <a:pt x="7872413" y="0"/>
                </a:lnTo>
                <a:lnTo>
                  <a:pt x="7872413" y="5565285"/>
                </a:lnTo>
                <a:lnTo>
                  <a:pt x="0" y="55652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40759" y="1883222"/>
            <a:ext cx="6822345" cy="4525561"/>
            <a:chOff x="0" y="0"/>
            <a:chExt cx="1796832" cy="119191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96832" cy="1191917"/>
            </a:xfrm>
            <a:custGeom>
              <a:avLst/>
              <a:gdLst/>
              <a:ahLst/>
              <a:cxnLst/>
              <a:rect r="r" b="b" t="t" l="l"/>
              <a:pathLst>
                <a:path h="1191917" w="1796832">
                  <a:moveTo>
                    <a:pt x="0" y="0"/>
                  </a:moveTo>
                  <a:lnTo>
                    <a:pt x="1796832" y="0"/>
                  </a:lnTo>
                  <a:lnTo>
                    <a:pt x="1796832" y="1191917"/>
                  </a:lnTo>
                  <a:lnTo>
                    <a:pt x="0" y="1191917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19050"/>
              <a:ext cx="1796832" cy="11728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25"/>
                </a:lnSpc>
              </a:pPr>
            </a:p>
          </p:txBody>
        </p:sp>
      </p:grpSp>
      <p:sp>
        <p:nvSpPr>
          <p:cNvPr name="Freeform 6" id="6" descr="Диаграммы Кэрролла . Математика для мам и пап: Домашка без мучений"/>
          <p:cNvSpPr/>
          <p:nvPr/>
        </p:nvSpPr>
        <p:spPr>
          <a:xfrm flipH="false" flipV="false" rot="0">
            <a:off x="1413283" y="2352922"/>
            <a:ext cx="5100638" cy="3586163"/>
          </a:xfrm>
          <a:custGeom>
            <a:avLst/>
            <a:gdLst/>
            <a:ahLst/>
            <a:cxnLst/>
            <a:rect r="r" b="b" t="t" l="l"/>
            <a:pathLst>
              <a:path h="3586163" w="5100638">
                <a:moveTo>
                  <a:pt x="0" y="0"/>
                </a:moveTo>
                <a:lnTo>
                  <a:pt x="5100638" y="0"/>
                </a:lnTo>
                <a:lnTo>
                  <a:pt x="5100638" y="3586162"/>
                </a:lnTo>
                <a:lnTo>
                  <a:pt x="0" y="35861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 descr="1СТема Показ информации на диаграмме Кэрролла ФОРМАТИВНОЕ ОЦЕНИВАНИЕ"/>
          <p:cNvSpPr/>
          <p:nvPr/>
        </p:nvSpPr>
        <p:spPr>
          <a:xfrm flipH="false" flipV="false" rot="0">
            <a:off x="9740462" y="674140"/>
            <a:ext cx="7872412" cy="3471862"/>
          </a:xfrm>
          <a:custGeom>
            <a:avLst/>
            <a:gdLst/>
            <a:ahLst/>
            <a:cxnLst/>
            <a:rect r="r" b="b" t="t" l="l"/>
            <a:pathLst>
              <a:path h="3471862" w="7872412">
                <a:moveTo>
                  <a:pt x="0" y="0"/>
                </a:moveTo>
                <a:lnTo>
                  <a:pt x="7872413" y="0"/>
                </a:lnTo>
                <a:lnTo>
                  <a:pt x="7872413" y="3471863"/>
                </a:lnTo>
                <a:lnTo>
                  <a:pt x="0" y="34718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438400" y="65121"/>
            <a:ext cx="8961120" cy="1094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spc="-27">
                <a:solidFill>
                  <a:srgbClr val="000000"/>
                </a:solidFill>
                <a:latin typeface="Carlito"/>
              </a:rPr>
              <a:t>Диаграмма Кэрролла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DAGH8yg1cg8</dc:identifier>
  <dcterms:modified xsi:type="dcterms:W3CDTF">2011-08-01T06:04:30Z</dcterms:modified>
  <cp:revision>1</cp:revision>
  <dc:title>Лекция 15_МОМ_математический язык.pptx</dc:title>
</cp:coreProperties>
</file>